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6" r:id="rId2"/>
  </p:sldMasterIdLst>
  <p:notesMasterIdLst>
    <p:notesMasterId r:id="rId20"/>
  </p:notesMasterIdLst>
  <p:handoutMasterIdLst>
    <p:handoutMasterId r:id="rId21"/>
  </p:handoutMasterIdLst>
  <p:sldIdLst>
    <p:sldId id="266" r:id="rId3"/>
    <p:sldId id="289" r:id="rId4"/>
    <p:sldId id="290" r:id="rId5"/>
    <p:sldId id="285" r:id="rId6"/>
    <p:sldId id="286" r:id="rId7"/>
    <p:sldId id="287" r:id="rId8"/>
    <p:sldId id="288" r:id="rId9"/>
    <p:sldId id="295" r:id="rId10"/>
    <p:sldId id="299" r:id="rId11"/>
    <p:sldId id="294" r:id="rId12"/>
    <p:sldId id="300" r:id="rId13"/>
    <p:sldId id="291" r:id="rId14"/>
    <p:sldId id="292" r:id="rId15"/>
    <p:sldId id="293" r:id="rId16"/>
    <p:sldId id="296" r:id="rId17"/>
    <p:sldId id="297" r:id="rId18"/>
    <p:sldId id="29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D821"/>
    <a:srgbClr val="E614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87" autoAdjust="0"/>
    <p:restoredTop sz="85619" autoAdjust="0"/>
  </p:normalViewPr>
  <p:slideViewPr>
    <p:cSldViewPr>
      <p:cViewPr varScale="1">
        <p:scale>
          <a:sx n="78" d="100"/>
          <a:sy n="78" d="100"/>
        </p:scale>
        <p:origin x="208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855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434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761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096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youtu.be</a:t>
            </a:r>
            <a:r>
              <a:rPr lang="en-US" dirty="0"/>
              <a:t>/TjQyEroxHd8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966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59632" y="1330684"/>
            <a:ext cx="6858000" cy="1006476"/>
          </a:xfrm>
        </p:spPr>
        <p:txBody>
          <a:bodyPr anchor="b"/>
          <a:lstStyle>
            <a:lvl1pPr algn="ctr">
              <a:defRPr sz="450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59632" y="2946705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4300" y="6356351"/>
            <a:ext cx="2057400" cy="365125"/>
          </a:xfrm>
        </p:spPr>
        <p:txBody>
          <a:bodyPr/>
          <a:lstStyle/>
          <a:p>
            <a:fld id="{43E4FA3A-A82C-9342-ACC5-A8C8DFE30C83}" type="datetime1">
              <a:rPr lang="en-GB" smtClean="0"/>
              <a:t>13/09/2022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086100" cy="365125"/>
          </a:xfrm>
        </p:spPr>
        <p:txBody>
          <a:bodyPr/>
          <a:lstStyle/>
          <a:p>
            <a:r>
              <a:rPr lang="en-GB"/>
              <a:t>PowerPoint subject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80397" y="6356349"/>
            <a:ext cx="1623965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6237312"/>
            <a:ext cx="432048" cy="35125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507325" y="6237312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2B92F-D305-5444-A032-1387564170F9}" type="datetime1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3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E4AB-51A7-C34F-A2B3-A6032CC7CCF6}" type="datetime1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2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F985-2F61-EF44-AC16-588E6BB3DFAB}" type="datetime1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065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1B70-08C4-A24E-9CFE-4CCCB25E68D8}" type="datetime1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135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3C441-F75E-F340-8984-BACC162761CD}" type="datetime1">
              <a:rPr lang="en-GB" smtClean="0"/>
              <a:t>13/09/2022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DFCB-0527-F042-8815-2E9E75EE78E7}" type="datetime1">
              <a:rPr lang="en-GB" smtClean="0"/>
              <a:t>13/09/2022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B764-0D4E-314C-907C-9962B958C3B2}" type="datetime1">
              <a:rPr lang="en-GB" smtClean="0"/>
              <a:t>13/09/2022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5ECD1-EA86-5042-8E5D-8CD468D0EF7B}" type="datetime1">
              <a:rPr lang="en-GB" smtClean="0"/>
              <a:t>13/09/2022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4360-4481-7545-8D7C-4671AA4E9ABC}" type="datetime1">
              <a:rPr lang="en-GB" smtClean="0"/>
              <a:t>13/09/2022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57EF5-9C75-F247-90C6-330FFE7DD956}" type="datetime1">
              <a:rPr lang="en-GB" smtClean="0"/>
              <a:t>13/09/2022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057400" cy="365125"/>
          </a:xfrm>
        </p:spPr>
        <p:txBody>
          <a:bodyPr/>
          <a:lstStyle/>
          <a:p>
            <a:fld id="{A129F02E-E13B-E148-99C8-275F8509BA90}" type="datetime1">
              <a:rPr lang="en-GB" smtClean="0"/>
              <a:t>13/09/2022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21539276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10497-FB40-F04E-9497-E757AF0D1A19}" type="datetime1">
              <a:rPr lang="en-GB" smtClean="0"/>
              <a:t>13/09/2022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6A2FD-B516-C943-8B9D-2F08E1C907F4}" type="datetime1">
              <a:rPr lang="en-GB" smtClean="0"/>
              <a:t>13/09/2022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B39BD-AEA2-E647-9907-9FB827C5704B}" type="datetime1">
              <a:rPr lang="en-GB" smtClean="0"/>
              <a:t>13/09/2022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40DD-3871-3941-B3EF-61029DBDF9E3}" type="datetime1">
              <a:rPr lang="en-GB" smtClean="0"/>
              <a:t>13/09/2022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F2B3C-2039-C64F-905C-2E5E2ACCFE17}" type="datetime1">
              <a:rPr lang="en-GB" smtClean="0"/>
              <a:t>13/09/2022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21D5E-CFEC-5A42-8E5F-8196582A131B}" type="datetime1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8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CDDF-ABF6-2E46-B71A-203AEF044F4F}" type="datetime1">
              <a:rPr lang="en-GB" smtClean="0"/>
              <a:t>13/09/2022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D03AE-556A-F545-B51E-38CE9AF27BAE}" type="datetime1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177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4F03C-2FB5-DC44-98B1-CC6FEE24020E}" type="datetime1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79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83098-7694-3E4F-B00D-6E47BFCB5581}" type="datetime1">
              <a:rPr lang="en-GB" smtClean="0"/>
              <a:t>13/09/2022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8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2DBA-3C4F-2944-BD52-F261101B18F8}" type="datetime1">
              <a:rPr lang="en-GB" smtClean="0"/>
              <a:t>13/09/2022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647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C0585-436C-3044-86A3-A97BC7B853C2}" type="datetime1">
              <a:rPr lang="en-GB" smtClean="0"/>
              <a:t>13/09/2022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27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4239F-BD8D-CA4F-8587-DF30D3AE5589}" type="datetime1">
              <a:rPr lang="en-GB" smtClean="0"/>
              <a:t>13/09/2022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PowerPoint subject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221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5" r:id="rId2"/>
    <p:sldLayoutId id="2147483674" r:id="rId3"/>
    <p:sldLayoutId id="214748368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CE6BF-836A-DF4F-9D8D-BEBA65A8F45B}" type="datetime1">
              <a:rPr lang="en-GB" smtClean="0"/>
              <a:t>13/09/2022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PowerPoint subject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TjQyEroxHd8?feature=oembed" TargetMode="Externa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vMlzotUwFwo?feature=oembed" TargetMode="Externa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FF4DD-107E-419F-A452-104EDCD74B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712" y="1268760"/>
            <a:ext cx="8280920" cy="590865"/>
          </a:xfrm>
        </p:spPr>
        <p:txBody>
          <a:bodyPr>
            <a:noAutofit/>
          </a:bodyPr>
          <a:lstStyle/>
          <a:p>
            <a:pPr algn="l"/>
            <a:r>
              <a:rPr lang="en-GB" sz="3200" b="1" i="1" dirty="0"/>
              <a:t>Entry Level 1 – Introducing Your Reading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36AEA3-5ED0-4A9C-8A93-EE6B0C18DC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7544" y="2499857"/>
            <a:ext cx="8172088" cy="2498519"/>
          </a:xfrm>
        </p:spPr>
        <p:txBody>
          <a:bodyPr>
            <a:normAutofit/>
          </a:bodyPr>
          <a:lstStyle/>
          <a:p>
            <a:r>
              <a:rPr lang="en-GB" sz="2600" i="1" dirty="0">
                <a:solidFill>
                  <a:schemeClr val="tx1"/>
                </a:solidFill>
              </a:rPr>
              <a:t>Have a look at the book covers on slides 4-7. </a:t>
            </a:r>
          </a:p>
          <a:p>
            <a:r>
              <a:rPr lang="en-GB" dirty="0">
                <a:solidFill>
                  <a:schemeClr val="tx1"/>
                </a:solidFill>
              </a:rPr>
              <a:t>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GB" sz="2000" dirty="0">
                <a:solidFill>
                  <a:schemeClr val="tx1"/>
                </a:solidFill>
              </a:rPr>
              <a:t>Do you think you would like these books?</a:t>
            </a:r>
            <a:br>
              <a:rPr lang="en-GB" sz="2000" dirty="0">
                <a:solidFill>
                  <a:schemeClr val="tx1"/>
                </a:solidFill>
              </a:rPr>
            </a:br>
            <a:endParaRPr lang="en-GB" sz="2000" dirty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GB" sz="2000" dirty="0">
                <a:solidFill>
                  <a:schemeClr val="tx1"/>
                </a:solidFill>
              </a:rPr>
              <a:t>Why/why not? </a:t>
            </a:r>
          </a:p>
        </p:txBody>
      </p:sp>
    </p:spTree>
    <p:extLst>
      <p:ext uri="{BB962C8B-B14F-4D97-AF65-F5344CB8AC3E}">
        <p14:creationId xmlns:p14="http://schemas.microsoft.com/office/powerpoint/2010/main" val="4234770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10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6C92250-E95E-4DFD-B1D0-8B1A009FF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24744"/>
            <a:ext cx="7886700" cy="880499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Let’s have a look at two introductions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CE4CA7E-8DFE-4694-9491-3DE8082AE1BB}"/>
              </a:ext>
            </a:extLst>
          </p:cNvPr>
          <p:cNvSpPr txBox="1">
            <a:spLocks/>
          </p:cNvSpPr>
          <p:nvPr/>
        </p:nvSpPr>
        <p:spPr>
          <a:xfrm>
            <a:off x="337200" y="2276872"/>
            <a:ext cx="8352928" cy="160337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/>
              <a:t>Watch/read the second introduction and be ready to say what is good and what could be better about it.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Think about:</a:t>
            </a:r>
          </a:p>
          <a:p>
            <a:r>
              <a:rPr lang="en-GB" dirty="0"/>
              <a:t>How clear the speaker is</a:t>
            </a:r>
          </a:p>
          <a:p>
            <a:r>
              <a:rPr lang="en-GB" dirty="0"/>
              <a:t>How much detail they give</a:t>
            </a:r>
          </a:p>
          <a:p>
            <a:r>
              <a:rPr lang="en-GB" dirty="0"/>
              <a:t>How well they communicate their ideas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3" y="2990685"/>
            <a:ext cx="2091241" cy="2272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722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656270-A9B4-8F18-8CA6-42C852D97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11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6218C96-2214-06F3-33AE-FECB67B29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764704"/>
            <a:ext cx="7886700" cy="1325563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Introduction 2</a:t>
            </a:r>
          </a:p>
        </p:txBody>
      </p:sp>
      <p:pic>
        <p:nvPicPr>
          <p:cNvPr id="2" name="Online Media 1" title="Reading intro   Example 2">
            <a:hlinkClick r:id="" action="ppaction://media"/>
            <a:extLst>
              <a:ext uri="{FF2B5EF4-FFF2-40B4-BE49-F238E27FC236}">
                <a16:creationId xmlns:a16="http://schemas.microsoft.com/office/drawing/2014/main" id="{B6E1A556-6265-3DD0-B026-301D2CEE9D1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403648" y="1916832"/>
            <a:ext cx="6575216" cy="3714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88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12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BBF5A77-C7A8-44B0-8297-539D23087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602" y="1154904"/>
            <a:ext cx="7886700" cy="864096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Entry Level 1 – Your Introduction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2616B32-19D5-4E59-8375-B7B0AFC4EC2E}"/>
              </a:ext>
            </a:extLst>
          </p:cNvPr>
          <p:cNvSpPr txBox="1">
            <a:spLocks/>
          </p:cNvSpPr>
          <p:nvPr/>
        </p:nvSpPr>
        <p:spPr>
          <a:xfrm>
            <a:off x="539552" y="2285174"/>
            <a:ext cx="7886700" cy="3828083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When you complete your ‘Reading Aloud’ assessment, you will need to introduce your reading by saying: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r>
              <a:rPr lang="en-GB" dirty="0"/>
              <a:t>The title of the book</a:t>
            </a:r>
          </a:p>
          <a:p>
            <a:r>
              <a:rPr lang="en-GB" dirty="0"/>
              <a:t>The name of the author</a:t>
            </a:r>
          </a:p>
          <a:p>
            <a:r>
              <a:rPr lang="en-GB" dirty="0"/>
              <a:t>Why you chose the book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602" y="4691090"/>
            <a:ext cx="2788564" cy="11857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2969410"/>
            <a:ext cx="3240360" cy="3063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430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13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BBF5A77-C7A8-44B0-8297-539D23087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206682"/>
            <a:ext cx="7886700" cy="903634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Entry Level 2 – Your Introduction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2616B32-19D5-4E59-8375-B7B0AFC4EC2E}"/>
              </a:ext>
            </a:extLst>
          </p:cNvPr>
          <p:cNvSpPr txBox="1">
            <a:spLocks/>
          </p:cNvSpPr>
          <p:nvPr/>
        </p:nvSpPr>
        <p:spPr>
          <a:xfrm>
            <a:off x="323528" y="2636912"/>
            <a:ext cx="5738009" cy="435133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When you complete your ‘Reading Aloud’ assessment, you will need to introduce your reading by: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r>
              <a:rPr lang="en-GB" dirty="0"/>
              <a:t>Giving the title of the book your pages are from</a:t>
            </a:r>
          </a:p>
          <a:p>
            <a:r>
              <a:rPr lang="en-GB" dirty="0"/>
              <a:t>Saying the name of the author</a:t>
            </a:r>
          </a:p>
          <a:p>
            <a:r>
              <a:rPr lang="en-GB" dirty="0"/>
              <a:t>Saying why you chose the book</a:t>
            </a:r>
          </a:p>
          <a:p>
            <a:r>
              <a:rPr lang="en-GB" dirty="0"/>
              <a:t>Naming some of the characters in the book</a:t>
            </a:r>
          </a:p>
          <a:p>
            <a:r>
              <a:rPr lang="en-GB" dirty="0"/>
              <a:t>Explaining which of the book’s characters you would like to speak to and why</a:t>
            </a:r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1816" y="1658499"/>
            <a:ext cx="2454749" cy="232102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759" y="3940894"/>
            <a:ext cx="2133527" cy="2415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275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14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BBF5A77-C7A8-44B0-8297-539D230879B2}"/>
              </a:ext>
            </a:extLst>
          </p:cNvPr>
          <p:cNvSpPr txBox="1">
            <a:spLocks/>
          </p:cNvSpPr>
          <p:nvPr/>
        </p:nvSpPr>
        <p:spPr>
          <a:xfrm>
            <a:off x="323528" y="10454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i="1" dirty="0">
                <a:latin typeface="+mn-lt"/>
              </a:rPr>
              <a:t>Entry Level 3 – Your Introduction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2616B32-19D5-4E59-8375-B7B0AFC4EC2E}"/>
              </a:ext>
            </a:extLst>
          </p:cNvPr>
          <p:cNvSpPr txBox="1">
            <a:spLocks/>
          </p:cNvSpPr>
          <p:nvPr/>
        </p:nvSpPr>
        <p:spPr>
          <a:xfrm>
            <a:off x="323528" y="2204864"/>
            <a:ext cx="5174332" cy="3473673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When you complete your ‘Reading Aloud’ assessment, you will need to introduce your reading by: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r>
              <a:rPr lang="en-GB" dirty="0"/>
              <a:t>Giving the title of the book your pages are from</a:t>
            </a:r>
          </a:p>
          <a:p>
            <a:r>
              <a:rPr lang="en-GB" dirty="0"/>
              <a:t>Saying the name of the author</a:t>
            </a:r>
          </a:p>
          <a:p>
            <a:r>
              <a:rPr lang="en-GB" dirty="0"/>
              <a:t>Saying why you chose the book</a:t>
            </a:r>
          </a:p>
          <a:p>
            <a:r>
              <a:rPr lang="en-GB" dirty="0"/>
              <a:t>Briefly describing what the book is about</a:t>
            </a:r>
          </a:p>
          <a:p>
            <a:r>
              <a:rPr lang="en-GB" dirty="0"/>
              <a:t>Explaining where in the story your chosen pages come from</a:t>
            </a:r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3932496"/>
            <a:ext cx="2457450" cy="2095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637" y="1916832"/>
            <a:ext cx="2454749" cy="232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5287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15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9984A77-6171-4D22-B935-3F1FA1338AD9}"/>
              </a:ext>
            </a:extLst>
          </p:cNvPr>
          <p:cNvSpPr txBox="1">
            <a:spLocks/>
          </p:cNvSpPr>
          <p:nvPr/>
        </p:nvSpPr>
        <p:spPr>
          <a:xfrm>
            <a:off x="509378" y="1002654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i="1" dirty="0">
                <a:latin typeface="+mn-lt"/>
              </a:rPr>
              <a:t>Your Turn…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2A3FA4A-7E37-4B04-878A-F32DFA0105A2}"/>
              </a:ext>
            </a:extLst>
          </p:cNvPr>
          <p:cNvSpPr txBox="1">
            <a:spLocks/>
          </p:cNvSpPr>
          <p:nvPr/>
        </p:nvSpPr>
        <p:spPr>
          <a:xfrm>
            <a:off x="539552" y="2276872"/>
            <a:ext cx="7886700" cy="3468043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Think about a book you have read and try introducing it. </a:t>
            </a:r>
          </a:p>
          <a:p>
            <a:pPr marL="0" indent="0">
              <a:lnSpc>
                <a:spcPct val="107000"/>
              </a:lnSpc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could use some of our sentence starters to get you going: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book I have chosen is…by…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have chosen this book because…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8C92C1-11A6-4237-AFF2-75485DCC291C}"/>
              </a:ext>
            </a:extLst>
          </p:cNvPr>
          <p:cNvSpPr txBox="1"/>
          <p:nvPr/>
        </p:nvSpPr>
        <p:spPr>
          <a:xfrm>
            <a:off x="539552" y="6056269"/>
            <a:ext cx="16149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Entry Level 1</a:t>
            </a:r>
          </a:p>
        </p:txBody>
      </p:sp>
    </p:spTree>
    <p:extLst>
      <p:ext uri="{BB962C8B-B14F-4D97-AF65-F5344CB8AC3E}">
        <p14:creationId xmlns:p14="http://schemas.microsoft.com/office/powerpoint/2010/main" val="132741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16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9984A77-6171-4D22-B935-3F1FA1338AD9}"/>
              </a:ext>
            </a:extLst>
          </p:cNvPr>
          <p:cNvSpPr txBox="1">
            <a:spLocks/>
          </p:cNvSpPr>
          <p:nvPr/>
        </p:nvSpPr>
        <p:spPr>
          <a:xfrm>
            <a:off x="539552" y="95130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i="1" dirty="0">
                <a:latin typeface="+mn-lt"/>
              </a:rPr>
              <a:t>Your Turn…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2A3FA4A-7E37-4B04-878A-F32DFA0105A2}"/>
              </a:ext>
            </a:extLst>
          </p:cNvPr>
          <p:cNvSpPr txBox="1">
            <a:spLocks/>
          </p:cNvSpPr>
          <p:nvPr/>
        </p:nvSpPr>
        <p:spPr>
          <a:xfrm>
            <a:off x="539552" y="2276872"/>
            <a:ext cx="7886700" cy="3468043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Think about a book you have read and try introducing it. </a:t>
            </a:r>
          </a:p>
          <a:p>
            <a:pPr marL="0" indent="0">
              <a:lnSpc>
                <a:spcPct val="107000"/>
              </a:lnSpc>
              <a:spcAft>
                <a:spcPts val="600"/>
              </a:spcAft>
              <a:buNone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could use some of our sentence starters to get you going: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book I have chosen is…by…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have chosen this book because…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characters in the book are…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would like to talk to…because…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8C92C1-11A6-4237-AFF2-75485DCC291C}"/>
              </a:ext>
            </a:extLst>
          </p:cNvPr>
          <p:cNvSpPr txBox="1"/>
          <p:nvPr/>
        </p:nvSpPr>
        <p:spPr>
          <a:xfrm>
            <a:off x="539552" y="6056269"/>
            <a:ext cx="16149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Entry Level 2</a:t>
            </a:r>
          </a:p>
        </p:txBody>
      </p:sp>
    </p:spTree>
    <p:extLst>
      <p:ext uri="{BB962C8B-B14F-4D97-AF65-F5344CB8AC3E}">
        <p14:creationId xmlns:p14="http://schemas.microsoft.com/office/powerpoint/2010/main" val="3088935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17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9984A77-6171-4D22-B935-3F1FA1338AD9}"/>
              </a:ext>
            </a:extLst>
          </p:cNvPr>
          <p:cNvSpPr txBox="1">
            <a:spLocks/>
          </p:cNvSpPr>
          <p:nvPr/>
        </p:nvSpPr>
        <p:spPr>
          <a:xfrm>
            <a:off x="566984" y="105273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i="1" dirty="0">
                <a:latin typeface="+mn-lt"/>
              </a:rPr>
              <a:t>Your Turn…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2A3FA4A-7E37-4B04-878A-F32DFA0105A2}"/>
              </a:ext>
            </a:extLst>
          </p:cNvPr>
          <p:cNvSpPr txBox="1">
            <a:spLocks/>
          </p:cNvSpPr>
          <p:nvPr/>
        </p:nvSpPr>
        <p:spPr>
          <a:xfrm>
            <a:off x="535938" y="2181334"/>
            <a:ext cx="7886700" cy="3468043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Think about a book you have read and try introducing it. </a:t>
            </a:r>
          </a:p>
          <a:p>
            <a:pPr marL="0" indent="0">
              <a:lnSpc>
                <a:spcPct val="107000"/>
              </a:lnSpc>
              <a:spcAft>
                <a:spcPts val="600"/>
              </a:spcAft>
              <a:buNone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could use some of our sentence starters to get you going: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book I have chosen is…by…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have chosen this book because…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this book…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section I have chosen is when…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8C92C1-11A6-4237-AFF2-75485DCC291C}"/>
              </a:ext>
            </a:extLst>
          </p:cNvPr>
          <p:cNvSpPr txBox="1"/>
          <p:nvPr/>
        </p:nvSpPr>
        <p:spPr>
          <a:xfrm>
            <a:off x="539552" y="6056269"/>
            <a:ext cx="16149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Entry Level 3</a:t>
            </a:r>
          </a:p>
        </p:txBody>
      </p:sp>
    </p:spTree>
    <p:extLst>
      <p:ext uri="{BB962C8B-B14F-4D97-AF65-F5344CB8AC3E}">
        <p14:creationId xmlns:p14="http://schemas.microsoft.com/office/powerpoint/2010/main" val="2050806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FF4DD-107E-419F-A452-104EDCD74B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3528" y="1260410"/>
            <a:ext cx="8352928" cy="625152"/>
          </a:xfrm>
        </p:spPr>
        <p:txBody>
          <a:bodyPr>
            <a:normAutofit/>
          </a:bodyPr>
          <a:lstStyle/>
          <a:p>
            <a:pPr algn="l"/>
            <a:r>
              <a:rPr lang="en-GB" sz="3200" b="1" i="1" dirty="0"/>
              <a:t>Entry Level 2 – Introducing Your Reading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36AEA3-5ED0-4A9C-8A93-EE6B0C18DC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7544" y="2492896"/>
            <a:ext cx="8352928" cy="3528392"/>
          </a:xfrm>
        </p:spPr>
        <p:txBody>
          <a:bodyPr wrap="none">
            <a:noAutofit/>
          </a:bodyPr>
          <a:lstStyle/>
          <a:p>
            <a:r>
              <a:rPr lang="en-GB" sz="2600" i="1" dirty="0">
                <a:solidFill>
                  <a:schemeClr val="tx1"/>
                </a:solidFill>
              </a:rPr>
              <a:t>Have a look at the book covers on slides 4-7</a:t>
            </a:r>
            <a:r>
              <a:rPr lang="en-GB" sz="2800" i="1" dirty="0">
                <a:solidFill>
                  <a:schemeClr val="tx1"/>
                </a:solidFill>
              </a:rPr>
              <a:t>. </a:t>
            </a:r>
          </a:p>
          <a:p>
            <a:endParaRPr lang="en-GB" sz="2800" i="1" dirty="0">
              <a:solidFill>
                <a:schemeClr val="tx1"/>
              </a:solidFill>
            </a:endParaRPr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en-GB" sz="2000" dirty="0">
                <a:solidFill>
                  <a:schemeClr val="tx1"/>
                </a:solidFill>
              </a:rPr>
              <a:t>Do you think you would like these books? Why/why not? </a:t>
            </a:r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endParaRPr lang="en-GB" sz="2000" dirty="0">
              <a:solidFill>
                <a:schemeClr val="tx1"/>
              </a:solidFill>
            </a:endParaRPr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en-GB" sz="2000" dirty="0">
                <a:solidFill>
                  <a:schemeClr val="tx1"/>
                </a:solidFill>
              </a:rPr>
              <a:t>What characters do you think would be in this book? </a:t>
            </a:r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endParaRPr lang="en-GB" sz="2000" dirty="0">
              <a:solidFill>
                <a:schemeClr val="tx1"/>
              </a:solidFill>
            </a:endParaRPr>
          </a:p>
          <a:p>
            <a:pPr marL="457200" indent="-457200" algn="l">
              <a:lnSpc>
                <a:spcPct val="100000"/>
              </a:lnSpc>
              <a:buFont typeface="+mj-lt"/>
              <a:buAutoNum type="arabicPeriod"/>
            </a:pPr>
            <a:r>
              <a:rPr lang="en-GB" sz="2000" dirty="0">
                <a:solidFill>
                  <a:schemeClr val="tx1"/>
                </a:solidFill>
              </a:rPr>
              <a:t>What might they be like? </a:t>
            </a:r>
            <a:br>
              <a:rPr lang="en-GB" sz="2000" dirty="0">
                <a:solidFill>
                  <a:schemeClr val="tx1"/>
                </a:solidFill>
              </a:rPr>
            </a:br>
            <a:r>
              <a:rPr lang="en-GB" sz="2000" dirty="0">
                <a:solidFill>
                  <a:schemeClr val="tx1"/>
                </a:solidFill>
              </a:rPr>
              <a:t>Would you like to meet them? </a:t>
            </a:r>
          </a:p>
        </p:txBody>
      </p:sp>
    </p:spTree>
    <p:extLst>
      <p:ext uri="{BB962C8B-B14F-4D97-AF65-F5344CB8AC3E}">
        <p14:creationId xmlns:p14="http://schemas.microsoft.com/office/powerpoint/2010/main" val="1556867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236AEA3-5ED0-4A9C-8A93-EE6B0C18DC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2945" y="2420888"/>
            <a:ext cx="8195539" cy="3600400"/>
          </a:xfrm>
        </p:spPr>
        <p:txBody>
          <a:bodyPr wrap="square">
            <a:noAutofit/>
          </a:bodyPr>
          <a:lstStyle/>
          <a:p>
            <a:r>
              <a:rPr lang="en-GB" sz="2600" i="1" dirty="0">
                <a:solidFill>
                  <a:schemeClr val="tx1"/>
                </a:solidFill>
              </a:rPr>
              <a:t>Have a look at the book covers on slides 4-7</a:t>
            </a:r>
            <a:r>
              <a:rPr lang="en-GB" sz="2400" i="1" dirty="0">
                <a:solidFill>
                  <a:schemeClr val="tx1"/>
                </a:solidFill>
              </a:rPr>
              <a:t>. </a:t>
            </a:r>
          </a:p>
          <a:p>
            <a:endParaRPr lang="en-GB" sz="2400" i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GB" sz="2000" dirty="0">
                <a:solidFill>
                  <a:schemeClr val="tx1"/>
                </a:solidFill>
              </a:rPr>
              <a:t>Do you think you would like these books? Why/why not? </a:t>
            </a:r>
          </a:p>
          <a:p>
            <a:pPr marL="457200" indent="-457200" algn="l">
              <a:buFont typeface="+mj-lt"/>
              <a:buAutoNum type="arabicPeriod"/>
            </a:pPr>
            <a:endParaRPr lang="en-GB" sz="2000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GB" sz="2000" dirty="0">
                <a:solidFill>
                  <a:schemeClr val="tx1"/>
                </a:solidFill>
              </a:rPr>
              <a:t>What characters do you think would be in these books? </a:t>
            </a:r>
          </a:p>
          <a:p>
            <a:pPr marL="457200" indent="-457200" algn="l">
              <a:buFont typeface="+mj-lt"/>
              <a:buAutoNum type="arabicPeriod"/>
            </a:pPr>
            <a:endParaRPr lang="en-GB" sz="2000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GB" sz="2000" dirty="0">
                <a:solidFill>
                  <a:schemeClr val="tx1"/>
                </a:solidFill>
              </a:rPr>
              <a:t>What will they be like? Would you like to meet them? </a:t>
            </a:r>
          </a:p>
          <a:p>
            <a:pPr marL="457200" indent="-457200" algn="l">
              <a:buFont typeface="+mj-lt"/>
              <a:buAutoNum type="arabicPeriod"/>
            </a:pPr>
            <a:endParaRPr lang="en-GB" sz="2000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GB" sz="2000" dirty="0">
                <a:solidFill>
                  <a:schemeClr val="tx1"/>
                </a:solidFill>
              </a:rPr>
              <a:t>What might the story of each book be?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02431C0-722E-C662-FC10-0A80FCDDA63B}"/>
              </a:ext>
            </a:extLst>
          </p:cNvPr>
          <p:cNvSpPr txBox="1">
            <a:spLocks/>
          </p:cNvSpPr>
          <p:nvPr/>
        </p:nvSpPr>
        <p:spPr>
          <a:xfrm>
            <a:off x="323528" y="1147664"/>
            <a:ext cx="8352928" cy="62515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 baseline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GB" sz="3200" b="1" i="1" dirty="0"/>
              <a:t>Entry Level 3 – Introducing Your Reading </a:t>
            </a:r>
          </a:p>
        </p:txBody>
      </p:sp>
    </p:spTree>
    <p:extLst>
      <p:ext uri="{BB962C8B-B14F-4D97-AF65-F5344CB8AC3E}">
        <p14:creationId xmlns:p14="http://schemas.microsoft.com/office/powerpoint/2010/main" val="4276856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  <p:pic>
        <p:nvPicPr>
          <p:cNvPr id="6" name="Picture 2" descr="24 Must-Read Books For 9-12-Year-Olds | Children's Fictional Stories">
            <a:extLst>
              <a:ext uri="{FF2B5EF4-FFF2-40B4-BE49-F238E27FC236}">
                <a16:creationId xmlns:a16="http://schemas.microsoft.com/office/drawing/2014/main" id="{DF3F36DF-9156-478C-BED3-A57CA63262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2240483" cy="3441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The 50 Best Children's Book Covers of 2019">
            <a:extLst>
              <a:ext uri="{FF2B5EF4-FFF2-40B4-BE49-F238E27FC236}">
                <a16:creationId xmlns:a16="http://schemas.microsoft.com/office/drawing/2014/main" id="{C18B8CEA-0963-47E8-9563-DEDE6496E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844824"/>
            <a:ext cx="2467265" cy="3441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The 50 Best Children's Book Covers of 2019">
            <a:extLst>
              <a:ext uri="{FF2B5EF4-FFF2-40B4-BE49-F238E27FC236}">
                <a16:creationId xmlns:a16="http://schemas.microsoft.com/office/drawing/2014/main" id="{CB13E942-20FF-4EC7-9C2B-D2FC83A33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029" y="1844824"/>
            <a:ext cx="2289953" cy="3441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102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  <p:pic>
        <p:nvPicPr>
          <p:cNvPr id="9" name="Picture 4" descr="Rachael Dean - pickledink">
            <a:extLst>
              <a:ext uri="{FF2B5EF4-FFF2-40B4-BE49-F238E27FC236}">
                <a16:creationId xmlns:a16="http://schemas.microsoft.com/office/drawing/2014/main" id="{94736719-43EF-4F0E-A696-001C934327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46" y="1844824"/>
            <a:ext cx="2217011" cy="34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Best Crime And Mystery Books For Kids | Detective Books">
            <a:extLst>
              <a:ext uri="{FF2B5EF4-FFF2-40B4-BE49-F238E27FC236}">
                <a16:creationId xmlns:a16="http://schemas.microsoft.com/office/drawing/2014/main" id="{A19416E8-6244-4FF9-9EB8-212D731C49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927" y="1825850"/>
            <a:ext cx="2468202" cy="3460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Agatha Oddly - The Secret Key - Lena Jones - Children's Book Illustrations  at Rogans Books">
            <a:extLst>
              <a:ext uri="{FF2B5EF4-FFF2-40B4-BE49-F238E27FC236}">
                <a16:creationId xmlns:a16="http://schemas.microsoft.com/office/drawing/2014/main" id="{A68A7224-6396-45F1-A562-CF00FE1471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448" y="1825849"/>
            <a:ext cx="2278533" cy="346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7704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2" descr="Sean Goes to Barcelona | Tanya Preminger,Elettra Cudignotto | 9781535568401  | AwesomeBooks">
            <a:extLst>
              <a:ext uri="{FF2B5EF4-FFF2-40B4-BE49-F238E27FC236}">
                <a16:creationId xmlns:a16="http://schemas.microsoft.com/office/drawing/2014/main" id="{443E3E41-A65F-4794-9833-47328B0E13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9" r="16056"/>
          <a:stretch/>
        </p:blipFill>
        <p:spPr bwMode="auto">
          <a:xfrm>
            <a:off x="463020" y="1844824"/>
            <a:ext cx="2233588" cy="344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Sports lovers' fiction: 10 great sports books for kids | Parrot Street –  Parrot Street Book Club">
            <a:extLst>
              <a:ext uri="{FF2B5EF4-FFF2-40B4-BE49-F238E27FC236}">
                <a16:creationId xmlns:a16="http://schemas.microsoft.com/office/drawing/2014/main" id="{47CF242D-E696-4958-BB95-308995BA1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778" y="1825849"/>
            <a:ext cx="2461351" cy="346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The Secret Lake — Books2Door">
            <a:extLst>
              <a:ext uri="{FF2B5EF4-FFF2-40B4-BE49-F238E27FC236}">
                <a16:creationId xmlns:a16="http://schemas.microsoft.com/office/drawing/2014/main" id="{5FFC3AE8-DA9B-4E7B-843E-3F2D55175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300" y="1825849"/>
            <a:ext cx="2271682" cy="346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0958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4" descr="The Explorer : Rundell, Katherine, Horn, Hannah: Amazon.co.uk: Books">
            <a:extLst>
              <a:ext uri="{FF2B5EF4-FFF2-40B4-BE49-F238E27FC236}">
                <a16:creationId xmlns:a16="http://schemas.microsoft.com/office/drawing/2014/main" id="{7AFCD0B4-B2B3-4651-9119-D66B6ADF4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20" y="1844824"/>
            <a:ext cx="2233587" cy="344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The 50 Best Children's Book Covers of 2019">
            <a:extLst>
              <a:ext uri="{FF2B5EF4-FFF2-40B4-BE49-F238E27FC236}">
                <a16:creationId xmlns:a16="http://schemas.microsoft.com/office/drawing/2014/main" id="{0C871F6A-A5C5-4516-AFF0-B987D9EAE8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778" y="1849088"/>
            <a:ext cx="2461352" cy="346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Star: Holly Webb: 9781788953290: Telegraph bookshop">
            <a:extLst>
              <a:ext uri="{FF2B5EF4-FFF2-40B4-BE49-F238E27FC236}">
                <a16:creationId xmlns:a16="http://schemas.microsoft.com/office/drawing/2014/main" id="{36839F0F-E69F-4FC5-8480-67CCB20B53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299" y="1844824"/>
            <a:ext cx="2271683" cy="344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882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6C92250-E95E-4DFD-B1D0-8B1A009FF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96751"/>
            <a:ext cx="7886700" cy="792089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Let’s have a look at  two introductions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CE4CA7E-8DFE-4694-9491-3DE8082AE1BB}"/>
              </a:ext>
            </a:extLst>
          </p:cNvPr>
          <p:cNvSpPr txBox="1">
            <a:spLocks/>
          </p:cNvSpPr>
          <p:nvPr/>
        </p:nvSpPr>
        <p:spPr>
          <a:xfrm>
            <a:off x="343159" y="1988841"/>
            <a:ext cx="7886700" cy="3324027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Watch/read the first introduction and be ready to say what is good and what could be better about it.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Think about:</a:t>
            </a:r>
          </a:p>
          <a:p>
            <a:r>
              <a:rPr lang="en-GB" dirty="0"/>
              <a:t>How clear the speaker is</a:t>
            </a:r>
          </a:p>
          <a:p>
            <a:r>
              <a:rPr lang="en-GB" dirty="0"/>
              <a:t>How much detail they give</a:t>
            </a:r>
          </a:p>
          <a:p>
            <a:r>
              <a:rPr lang="en-GB" dirty="0"/>
              <a:t>How well they communicate their ideas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756" y="2853285"/>
            <a:ext cx="2263132" cy="245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29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2F90C-C42A-1BCD-04C7-3256B0CD5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764704"/>
            <a:ext cx="7886700" cy="1325563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Introduction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BD2DD9-1DAB-912A-E063-18E40A3CF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 dirty="0"/>
          </a:p>
        </p:txBody>
      </p:sp>
      <p:pic>
        <p:nvPicPr>
          <p:cNvPr id="6" name="Online Media 5" title="Reading Intro   Example 1">
            <a:hlinkClick r:id="" action="ppaction://media"/>
            <a:extLst>
              <a:ext uri="{FF2B5EF4-FFF2-40B4-BE49-F238E27FC236}">
                <a16:creationId xmlns:a16="http://schemas.microsoft.com/office/drawing/2014/main" id="{5CF5041D-A7E1-EC68-3324-BECDF979BA4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258357" y="1916832"/>
            <a:ext cx="6627285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384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603</Words>
  <Application>Microsoft Office PowerPoint</Application>
  <PresentationFormat>On-screen Show (4:3)</PresentationFormat>
  <Paragraphs>103</Paragraphs>
  <Slides>17</Slides>
  <Notes>5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Office Theme</vt:lpstr>
      <vt:lpstr>Custom Design</vt:lpstr>
      <vt:lpstr>Entry Level 1 – Introducing Your Reading </vt:lpstr>
      <vt:lpstr>Entry Level 2 – Introducing Your Reading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Let’s have a look at  two introductions</vt:lpstr>
      <vt:lpstr>Introduction 1</vt:lpstr>
      <vt:lpstr>Let’s have a look at two introductions</vt:lpstr>
      <vt:lpstr>Introduction 2</vt:lpstr>
      <vt:lpstr>Entry Level 1 – Your Introduction</vt:lpstr>
      <vt:lpstr>Entry Level 2 – Your Introduction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Lauren Kearney</cp:lastModifiedBy>
  <cp:revision>133</cp:revision>
  <dcterms:created xsi:type="dcterms:W3CDTF">2014-08-12T18:49:29Z</dcterms:created>
  <dcterms:modified xsi:type="dcterms:W3CDTF">2022-09-13T10:02:15Z</dcterms:modified>
</cp:coreProperties>
</file>